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handoutMasterIdLst>
    <p:handoutMasterId r:id="rId7"/>
  </p:handoutMasterIdLst>
  <p:sldIdLst>
    <p:sldId id="258" r:id="rId2"/>
    <p:sldId id="286" r:id="rId3"/>
    <p:sldId id="288" r:id="rId4"/>
    <p:sldId id="289" r:id="rId5"/>
  </p:sldIdLst>
  <p:sldSz cx="12192000" cy="6858000"/>
  <p:notesSz cx="6858000" cy="9144000"/>
  <p:custDataLst>
    <p:tags r:id="rId8"/>
  </p:custData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ana Morales" initials="LM" lastIdx="5" clrIdx="0">
    <p:extLst>
      <p:ext uri="{19B8F6BF-5375-455C-9EA6-DF929625EA0E}">
        <p15:presenceInfo xmlns:p15="http://schemas.microsoft.com/office/powerpoint/2012/main" userId="Liliana Moral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C8625-F1AC-4C01-BAC9-3CD3015F1BBD}">
  <a:tblStyle styleId="{BB3C8625-F1AC-4C01-BAC9-3CD3015F1BBD}" styleName="Table_0"/>
  <a:tblStyle styleId="{BF564A1C-97B1-4D8F-8997-F2116A1512E2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63B9DBF-B480-47DA-A6E1-43C5474EF4B7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56D29A-3347-4097-BB56-BC4704688742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25CA6D2-C51F-4EB5-8F98-FF5386C87FD4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89747"/>
  </p:normalViewPr>
  <p:slideViewPr>
    <p:cSldViewPr snapToGrid="0">
      <p:cViewPr varScale="1">
        <p:scale>
          <a:sx n="117" d="100"/>
          <a:sy n="117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B4DD1-0BA0-41EA-B685-F252DA25B945}" type="datetimeFigureOut">
              <a:rPr lang="es-CO" smtClean="0"/>
              <a:t>15/09/21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36486-01DA-4660-80C3-34274CB1AAF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858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9778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647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637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1180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842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301833" y="2823358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s-ES" sz="1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CF02_3_Slider_clientes potenciales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ES_tradnl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Favor adecuar contenido a la referencia: </a:t>
            </a:r>
            <a:r>
              <a:rPr lang="en-US" b="1" dirty="0"/>
              <a:t>Slider B. </a:t>
            </a:r>
            <a:r>
              <a:rPr lang="en-US" dirty="0" err="1"/>
              <a:t>En</a:t>
            </a:r>
            <a:r>
              <a:rPr lang="en-US" dirty="0"/>
              <a:t> total son </a:t>
            </a:r>
            <a:r>
              <a:rPr lang="en-US" dirty="0" err="1"/>
              <a:t>tres</a:t>
            </a:r>
            <a:r>
              <a:rPr lang="en-US" dirty="0"/>
              <a:t> slides.</a:t>
            </a:r>
          </a:p>
          <a:p>
            <a:pPr>
              <a:buSzPct val="25000"/>
            </a:pPr>
            <a:endParaRPr lang="en-US" dirty="0"/>
          </a:p>
          <a:p>
            <a:pPr>
              <a:buSzPct val="25000"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al slide No1.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Referencias 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 las 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</a:t>
            </a:r>
            <a:r>
              <a:rPr lang="es-ES_tradnl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ágenes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https://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www.pexels.com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/es-es/foto/comida-hombre-gente-mujer-6684773/</a:t>
            </a:r>
            <a:endParaRPr lang="es-ES" sz="12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409EC-B808-3C49-82D8-C5C0136DEF34}"/>
              </a:ext>
            </a:extLst>
          </p:cNvPr>
          <p:cNvSpPr/>
          <p:nvPr/>
        </p:nvSpPr>
        <p:spPr>
          <a:xfrm>
            <a:off x="551216" y="1744484"/>
            <a:ext cx="338743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bg2">
                    <a:lumMod val="50000"/>
                  </a:schemeClr>
                </a:solidFill>
              </a:rPr>
              <a:t>Clientes potenciales según su frecuencia de compra</a:t>
            </a:r>
          </a:p>
          <a:p>
            <a:endParaRPr lang="es-ES_tradnl" sz="1100" dirty="0"/>
          </a:p>
          <a:p>
            <a:pPr algn="just"/>
            <a:r>
              <a:rPr lang="es-ES_tradnl" sz="1100" dirty="0"/>
              <a:t>El hábito de compra puede variar entre compra frecuente, compra habitual o compra ocasional. Los clientes de </a:t>
            </a:r>
            <a:r>
              <a:rPr lang="es-ES_tradnl" sz="1100" b="1" dirty="0"/>
              <a:t>compra frecuente</a:t>
            </a:r>
            <a:r>
              <a:rPr lang="es-ES_tradnl" sz="1100" dirty="0"/>
              <a:t> asisten a comprar en periodos regulares; los de </a:t>
            </a:r>
            <a:r>
              <a:rPr lang="es-ES_tradnl" sz="1100" b="1" dirty="0"/>
              <a:t>compra habitual </a:t>
            </a:r>
            <a:r>
              <a:rPr lang="es-ES_tradnl" sz="1100" dirty="0"/>
              <a:t>son menos asiduos, pero tienen alta probabilidad de convertirse en compradores frecuentes; y los de </a:t>
            </a:r>
            <a:r>
              <a:rPr lang="es-ES_tradnl" sz="1100" b="1" dirty="0"/>
              <a:t>compra ocasional </a:t>
            </a:r>
            <a:r>
              <a:rPr lang="es-ES_tradnl" sz="1100" dirty="0"/>
              <a:t>son aquellos que no acostumbran a hacer visitas regulares y su interés se enfoca en las promociones u ofertas. A estos últimos se les conoce también como clientes de oportunidades o necesidades.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E61A3-4590-074E-B10B-641AC98BC273}"/>
              </a:ext>
            </a:extLst>
          </p:cNvPr>
          <p:cNvSpPr txBox="1"/>
          <p:nvPr/>
        </p:nvSpPr>
        <p:spPr>
          <a:xfrm>
            <a:off x="3004457" y="4531434"/>
            <a:ext cx="44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1/3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94413-F75B-CA41-929A-54986B6588D8}"/>
              </a:ext>
            </a:extLst>
          </p:cNvPr>
          <p:cNvSpPr/>
          <p:nvPr/>
        </p:nvSpPr>
        <p:spPr>
          <a:xfrm>
            <a:off x="3526971" y="4528457"/>
            <a:ext cx="33548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F0AD4-C0CE-0F45-B0BA-349FDD53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10" y="1863494"/>
            <a:ext cx="3562382" cy="23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169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al slide No2.</a:t>
            </a: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Referencias 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 las 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</a:t>
            </a:r>
            <a:r>
              <a:rPr lang="es-ES_tradnl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ágenes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https://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www.pxfuel.com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/es/free-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photo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jrpfn</a:t>
            </a:r>
            <a:endParaRPr lang="es-ES" sz="12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409EC-B808-3C49-82D8-C5C0136DEF34}"/>
              </a:ext>
            </a:extLst>
          </p:cNvPr>
          <p:cNvSpPr/>
          <p:nvPr/>
        </p:nvSpPr>
        <p:spPr>
          <a:xfrm>
            <a:off x="551216" y="1744484"/>
            <a:ext cx="417318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bg2">
                    <a:lumMod val="50000"/>
                  </a:schemeClr>
                </a:solidFill>
              </a:rPr>
              <a:t>Clientes potenciales según su volumen de compra</a:t>
            </a:r>
          </a:p>
          <a:p>
            <a:endParaRPr lang="es-ES_tradnl" sz="1100" dirty="0"/>
          </a:p>
          <a:p>
            <a:pPr algn="just"/>
            <a:r>
              <a:rPr lang="es-ES_tradnl" sz="1100" dirty="0"/>
              <a:t>Estos clientes se determinan por la cantidad de lo que compran y se clasifican, en primer lugar, como </a:t>
            </a:r>
            <a:r>
              <a:rPr lang="es-ES_tradnl" sz="1100" b="1" dirty="0"/>
              <a:t>clientes potenciales de alto volumen</a:t>
            </a:r>
            <a:r>
              <a:rPr lang="es-ES_tradnl" sz="1100" dirty="0"/>
              <a:t> de compras. Ellos son capaces de consumir grandes cantidades de productos o servicios. Representan una gran fuente de ingresos para la empresa. La segunda clasificación se refiere a los </a:t>
            </a:r>
            <a:r>
              <a:rPr lang="es-ES_tradnl" sz="1100" b="1" dirty="0"/>
              <a:t>clientes potenciales de volumen de compras promedio</a:t>
            </a:r>
            <a:r>
              <a:rPr lang="es-ES_tradnl" sz="1100" dirty="0"/>
              <a:t>. Aunque no suelen comprar grandes cantidades, ellos siguen representando una buena fuente de ingresos. La tercera clasificación se aplica a los </a:t>
            </a:r>
            <a:r>
              <a:rPr lang="es-ES_tradnl" sz="1100" b="1" dirty="0"/>
              <a:t>clientes potenciales de bajo volumen de compras</a:t>
            </a:r>
            <a:r>
              <a:rPr lang="es-ES_tradnl" sz="1100" dirty="0"/>
              <a:t>. Estos consumidores suelen ser más frecuentes para la empresa, y a pesar de que no hacen grandes consumos, dan sustento continuo al negocio.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E61A3-4590-074E-B10B-641AC98BC273}"/>
              </a:ext>
            </a:extLst>
          </p:cNvPr>
          <p:cNvSpPr txBox="1"/>
          <p:nvPr/>
        </p:nvSpPr>
        <p:spPr>
          <a:xfrm>
            <a:off x="3006339" y="4702628"/>
            <a:ext cx="44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2/3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94413-F75B-CA41-929A-54986B6588D8}"/>
              </a:ext>
            </a:extLst>
          </p:cNvPr>
          <p:cNvSpPr/>
          <p:nvPr/>
        </p:nvSpPr>
        <p:spPr>
          <a:xfrm>
            <a:off x="3938651" y="4702629"/>
            <a:ext cx="33548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DEB5D-00E8-5947-9B2B-2E0EE648E586}"/>
              </a:ext>
            </a:extLst>
          </p:cNvPr>
          <p:cNvSpPr/>
          <p:nvPr/>
        </p:nvSpPr>
        <p:spPr>
          <a:xfrm>
            <a:off x="3471553" y="4702628"/>
            <a:ext cx="33548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AE021-F963-DC42-9730-72AFB2F1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29"/>
          <a:stretch/>
        </p:blipFill>
        <p:spPr>
          <a:xfrm>
            <a:off x="4941787" y="1861337"/>
            <a:ext cx="2993899" cy="267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5639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al slide No3.</a:t>
            </a: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Referencias 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 las 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</a:t>
            </a:r>
            <a:r>
              <a:rPr lang="es-ES_tradnl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ágenes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https://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www.pxfuel.com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/es/free-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photo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oimjh</a:t>
            </a:r>
            <a:endParaRPr lang="es-ES" sz="12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409EC-B808-3C49-82D8-C5C0136DEF34}"/>
              </a:ext>
            </a:extLst>
          </p:cNvPr>
          <p:cNvSpPr/>
          <p:nvPr/>
        </p:nvSpPr>
        <p:spPr>
          <a:xfrm>
            <a:off x="551216" y="1744484"/>
            <a:ext cx="3683327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bg2">
                    <a:lumMod val="50000"/>
                  </a:schemeClr>
                </a:solidFill>
              </a:rPr>
              <a:t>Clientes potenciales según su grado de influencia</a:t>
            </a:r>
          </a:p>
          <a:p>
            <a:endParaRPr lang="es-ES_tradnl" sz="1100" dirty="0"/>
          </a:p>
          <a:p>
            <a:pPr algn="just"/>
            <a:r>
              <a:rPr lang="es-ES_tradnl" sz="1100" dirty="0"/>
              <a:t>Estos compradores son ideales para que la empresa crezca y es importante que estén informados acerca de los productos o servicios que ofrece. Las figuras públicas son altamente influyentes; los blogueros especializados, los críticos y reseñadores tienen una influencia regular. Por ejemplo, el 34 % de los consumidores de 18 a 34 años confía más en los influentes que en la publicidad.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E61A3-4590-074E-B10B-641AC98BC273}"/>
              </a:ext>
            </a:extLst>
          </p:cNvPr>
          <p:cNvSpPr txBox="1"/>
          <p:nvPr/>
        </p:nvSpPr>
        <p:spPr>
          <a:xfrm>
            <a:off x="3305697" y="3965722"/>
            <a:ext cx="44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3/3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DEB5D-00E8-5947-9B2B-2E0EE648E586}"/>
              </a:ext>
            </a:extLst>
          </p:cNvPr>
          <p:cNvSpPr/>
          <p:nvPr/>
        </p:nvSpPr>
        <p:spPr>
          <a:xfrm>
            <a:off x="3770911" y="3965722"/>
            <a:ext cx="33548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3DD32-4BEC-C343-A392-60B91AB8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91" y="1857308"/>
            <a:ext cx="2577648" cy="24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3735"/>
      </p:ext>
    </p:extLst>
  </p:cSld>
  <p:clrMapOvr>
    <a:masterClrMapping/>
  </p:clrMapOvr>
  <p:transition spd="slow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6ad806335d4d7344baabe581138a88505531bc"/>
</p:tagLst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9382</TotalTime>
  <Words>415</Words>
  <Application>Microsoft Macintosh PowerPoint</Application>
  <PresentationFormat>Widescreen</PresentationFormat>
  <Paragraphs>28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VASQUEZ</dc:creator>
  <cp:lastModifiedBy>Microsoft Office User</cp:lastModifiedBy>
  <cp:revision>129</cp:revision>
  <dcterms:modified xsi:type="dcterms:W3CDTF">2021-09-16T03:01:47Z</dcterms:modified>
</cp:coreProperties>
</file>